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6" r:id="rId4"/>
    <p:sldId id="265" r:id="rId5"/>
    <p:sldId id="264" r:id="rId6"/>
    <p:sldId id="263" r:id="rId7"/>
    <p:sldId id="269" r:id="rId8"/>
    <p:sldId id="262" r:id="rId9"/>
    <p:sldId id="261" r:id="rId10"/>
    <p:sldId id="267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04" autoAdjust="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DF58F-D778-4C4E-B4EA-328BA680BE4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36EF7108-4DDA-4C95-8C28-A225DDC78123}">
      <dgm:prSet phldrT="[Tekst]"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Navedi moguće razloge velikih izumiranja vrsta.</a:t>
          </a:r>
        </a:p>
      </dgm:t>
    </dgm:pt>
    <dgm:pt modelId="{31BE9856-E3C0-48BB-8AAB-7BCD71873542}" type="parTrans" cxnId="{F7D0DABB-2621-490D-9BCB-9E8A5AD9908B}">
      <dgm:prSet/>
      <dgm:spPr/>
      <dgm:t>
        <a:bodyPr/>
        <a:lstStyle/>
        <a:p>
          <a:endParaRPr lang="hr-HR"/>
        </a:p>
      </dgm:t>
    </dgm:pt>
    <dgm:pt modelId="{D915F48F-EAC0-4384-B7A7-B289BA47B8F2}" type="sibTrans" cxnId="{F7D0DABB-2621-490D-9BCB-9E8A5AD9908B}">
      <dgm:prSet/>
      <dgm:spPr/>
      <dgm:t>
        <a:bodyPr/>
        <a:lstStyle/>
        <a:p>
          <a:endParaRPr lang="hr-HR"/>
        </a:p>
      </dgm:t>
    </dgm:pt>
    <dgm:pt modelId="{0F405743-BAB1-4AD6-97C5-BBDF4928F8C6}">
      <dgm:prSet phldrT="[Tekst]"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Nabroji nekoliko izumrlih vrsta.</a:t>
          </a:r>
        </a:p>
      </dgm:t>
    </dgm:pt>
    <dgm:pt modelId="{0C1C01DC-D2AE-4C5D-9897-2215D9DD35B9}" type="parTrans" cxnId="{F6255EBF-DCE5-4616-841B-22FAF59B8EA7}">
      <dgm:prSet/>
      <dgm:spPr/>
      <dgm:t>
        <a:bodyPr/>
        <a:lstStyle/>
        <a:p>
          <a:endParaRPr lang="hr-HR"/>
        </a:p>
      </dgm:t>
    </dgm:pt>
    <dgm:pt modelId="{2624D8CE-D773-4499-9611-3375FB30B7C1}" type="sibTrans" cxnId="{F6255EBF-DCE5-4616-841B-22FAF59B8EA7}">
      <dgm:prSet/>
      <dgm:spPr/>
      <dgm:t>
        <a:bodyPr/>
        <a:lstStyle/>
        <a:p>
          <a:endParaRPr lang="hr-HR"/>
        </a:p>
      </dgm:t>
    </dgm:pt>
    <dgm:pt modelId="{5078AE1D-3377-480C-87A7-A94503430AF6}">
      <dgm:prSet phldrT="[Tekst]"/>
      <dgm:spPr/>
      <dgm:t>
        <a:bodyPr/>
        <a:lstStyle/>
        <a:p>
          <a:r>
            <a:rPr lang="hr-HR" b="1" dirty="0"/>
            <a:t>Predloži aktivnosti i primjere kojima se mogu usporiti promjene u prirodi. </a:t>
          </a:r>
        </a:p>
      </dgm:t>
    </dgm:pt>
    <dgm:pt modelId="{5CA04EA4-B9EB-4E61-9EAF-AB64F010664D}" type="parTrans" cxnId="{3F1DA270-81A2-4B4F-AB0D-A22F369F231C}">
      <dgm:prSet/>
      <dgm:spPr/>
      <dgm:t>
        <a:bodyPr/>
        <a:lstStyle/>
        <a:p>
          <a:endParaRPr lang="hr-HR"/>
        </a:p>
      </dgm:t>
    </dgm:pt>
    <dgm:pt modelId="{EA0A8B3E-3776-413F-91B5-67891AC84FC2}" type="sibTrans" cxnId="{3F1DA270-81A2-4B4F-AB0D-A22F369F231C}">
      <dgm:prSet/>
      <dgm:spPr/>
      <dgm:t>
        <a:bodyPr/>
        <a:lstStyle/>
        <a:p>
          <a:endParaRPr lang="hr-HR"/>
        </a:p>
      </dgm:t>
    </dgm:pt>
    <dgm:pt modelId="{F750E6A3-DDDF-4846-AB9F-59F13A8CC26A}">
      <dgm:prSet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Koji su razlozi šestog izumiranja?</a:t>
          </a:r>
        </a:p>
      </dgm:t>
    </dgm:pt>
    <dgm:pt modelId="{D8126354-9A4C-4230-A529-DB995F94A0A6}" type="parTrans" cxnId="{22F00DCF-3CB8-4499-9BA5-E19CCAEE4268}">
      <dgm:prSet/>
      <dgm:spPr/>
      <dgm:t>
        <a:bodyPr/>
        <a:lstStyle/>
        <a:p>
          <a:endParaRPr lang="hr-HR"/>
        </a:p>
      </dgm:t>
    </dgm:pt>
    <dgm:pt modelId="{9CE63BAA-4F61-44B8-B9E3-C518DB0CF4EE}" type="sibTrans" cxnId="{22F00DCF-3CB8-4499-9BA5-E19CCAEE4268}">
      <dgm:prSet/>
      <dgm:spPr/>
      <dgm:t>
        <a:bodyPr/>
        <a:lstStyle/>
        <a:p>
          <a:endParaRPr lang="hr-HR"/>
        </a:p>
      </dgm:t>
    </dgm:pt>
    <dgm:pt modelId="{1E488515-1932-4E52-9DC6-76F7E95B7C42}">
      <dgm:prSet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Objasni na koji način umjetna selekcija smanjuje biološku raznolikost.</a:t>
          </a:r>
        </a:p>
      </dgm:t>
    </dgm:pt>
    <dgm:pt modelId="{0809ED04-6EC7-4A55-96AA-2A9537F8CBDF}" type="parTrans" cxnId="{12636996-3120-4856-8C77-AF7B01B6CFC7}">
      <dgm:prSet/>
      <dgm:spPr/>
      <dgm:t>
        <a:bodyPr/>
        <a:lstStyle/>
        <a:p>
          <a:endParaRPr lang="hr-HR"/>
        </a:p>
      </dgm:t>
    </dgm:pt>
    <dgm:pt modelId="{B0E38427-D41C-4680-B404-388B13560D49}" type="sibTrans" cxnId="{12636996-3120-4856-8C77-AF7B01B6CFC7}">
      <dgm:prSet/>
      <dgm:spPr/>
      <dgm:t>
        <a:bodyPr/>
        <a:lstStyle/>
        <a:p>
          <a:endParaRPr lang="hr-HR"/>
        </a:p>
      </dgm:t>
    </dgm:pt>
    <dgm:pt modelId="{9B194AA6-FBCD-4438-835C-886578844AF3}" type="pres">
      <dgm:prSet presAssocID="{552DF58F-D778-4C4E-B4EA-328BA680BE47}" presName="linear" presStyleCnt="0">
        <dgm:presLayoutVars>
          <dgm:dir/>
          <dgm:animLvl val="lvl"/>
          <dgm:resizeHandles val="exact"/>
        </dgm:presLayoutVars>
      </dgm:prSet>
      <dgm:spPr/>
    </dgm:pt>
    <dgm:pt modelId="{49A3B0C5-B36B-4C65-A82F-43B8FA45D096}" type="pres">
      <dgm:prSet presAssocID="{36EF7108-4DDA-4C95-8C28-A225DDC78123}" presName="parentLin" presStyleCnt="0"/>
      <dgm:spPr/>
    </dgm:pt>
    <dgm:pt modelId="{E8A44E22-4C97-4C4D-9825-6DB7134E04E5}" type="pres">
      <dgm:prSet presAssocID="{36EF7108-4DDA-4C95-8C28-A225DDC78123}" presName="parentLeftMargin" presStyleLbl="node1" presStyleIdx="0" presStyleCnt="5"/>
      <dgm:spPr/>
    </dgm:pt>
    <dgm:pt modelId="{6F9EA442-3B86-4871-AAC6-56C121A246EA}" type="pres">
      <dgm:prSet presAssocID="{36EF7108-4DDA-4C95-8C28-A225DDC7812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6E7DAA-CCC4-4233-9E44-E5D0B18669D6}" type="pres">
      <dgm:prSet presAssocID="{36EF7108-4DDA-4C95-8C28-A225DDC78123}" presName="negativeSpace" presStyleCnt="0"/>
      <dgm:spPr/>
    </dgm:pt>
    <dgm:pt modelId="{2930BC0E-8705-4EC7-B131-C24FE49FEC06}" type="pres">
      <dgm:prSet presAssocID="{36EF7108-4DDA-4C95-8C28-A225DDC78123}" presName="childText" presStyleLbl="conFgAcc1" presStyleIdx="0" presStyleCnt="5">
        <dgm:presLayoutVars>
          <dgm:bulletEnabled val="1"/>
        </dgm:presLayoutVars>
      </dgm:prSet>
      <dgm:spPr/>
    </dgm:pt>
    <dgm:pt modelId="{B8FAA166-728A-4287-A00B-07991E92D654}" type="pres">
      <dgm:prSet presAssocID="{D915F48F-EAC0-4384-B7A7-B289BA47B8F2}" presName="spaceBetweenRectangles" presStyleCnt="0"/>
      <dgm:spPr/>
    </dgm:pt>
    <dgm:pt modelId="{CBC4CDB8-FD11-4CB1-92A9-FCFAE9220BB8}" type="pres">
      <dgm:prSet presAssocID="{F750E6A3-DDDF-4846-AB9F-59F13A8CC26A}" presName="parentLin" presStyleCnt="0"/>
      <dgm:spPr/>
    </dgm:pt>
    <dgm:pt modelId="{3281A53C-D421-42B4-BA1F-4E9A7888E999}" type="pres">
      <dgm:prSet presAssocID="{F750E6A3-DDDF-4846-AB9F-59F13A8CC26A}" presName="parentLeftMargin" presStyleLbl="node1" presStyleIdx="0" presStyleCnt="5"/>
      <dgm:spPr/>
    </dgm:pt>
    <dgm:pt modelId="{D3002DB8-9A3E-458E-B874-B39932B70724}" type="pres">
      <dgm:prSet presAssocID="{F750E6A3-DDDF-4846-AB9F-59F13A8CC26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ABA7A17-2EB2-4DC1-B9A3-81BD279A18C6}" type="pres">
      <dgm:prSet presAssocID="{F750E6A3-DDDF-4846-AB9F-59F13A8CC26A}" presName="negativeSpace" presStyleCnt="0"/>
      <dgm:spPr/>
    </dgm:pt>
    <dgm:pt modelId="{0B22F5E3-1558-4983-A937-8696D0A93CE8}" type="pres">
      <dgm:prSet presAssocID="{F750E6A3-DDDF-4846-AB9F-59F13A8CC26A}" presName="childText" presStyleLbl="conFgAcc1" presStyleIdx="1" presStyleCnt="5">
        <dgm:presLayoutVars>
          <dgm:bulletEnabled val="1"/>
        </dgm:presLayoutVars>
      </dgm:prSet>
      <dgm:spPr/>
    </dgm:pt>
    <dgm:pt modelId="{5103A271-1B76-45FF-ABE9-80F16EBD3D12}" type="pres">
      <dgm:prSet presAssocID="{9CE63BAA-4F61-44B8-B9E3-C518DB0CF4EE}" presName="spaceBetweenRectangles" presStyleCnt="0"/>
      <dgm:spPr/>
    </dgm:pt>
    <dgm:pt modelId="{7AFE1F3F-B655-4427-BB5D-ACF125FC18FE}" type="pres">
      <dgm:prSet presAssocID="{0F405743-BAB1-4AD6-97C5-BBDF4928F8C6}" presName="parentLin" presStyleCnt="0"/>
      <dgm:spPr/>
    </dgm:pt>
    <dgm:pt modelId="{D7D1433B-FBEC-42D0-B27A-077A5DF6071C}" type="pres">
      <dgm:prSet presAssocID="{0F405743-BAB1-4AD6-97C5-BBDF4928F8C6}" presName="parentLeftMargin" presStyleLbl="node1" presStyleIdx="1" presStyleCnt="5"/>
      <dgm:spPr/>
    </dgm:pt>
    <dgm:pt modelId="{602E52E3-3B91-42CD-8FBB-4B502B284022}" type="pres">
      <dgm:prSet presAssocID="{0F405743-BAB1-4AD6-97C5-BBDF4928F8C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5A92572-78E5-44B9-BB6A-DE4A8AC8E7DA}" type="pres">
      <dgm:prSet presAssocID="{0F405743-BAB1-4AD6-97C5-BBDF4928F8C6}" presName="negativeSpace" presStyleCnt="0"/>
      <dgm:spPr/>
    </dgm:pt>
    <dgm:pt modelId="{79BCCBD4-2843-4BC8-802D-CCFEC219DAD6}" type="pres">
      <dgm:prSet presAssocID="{0F405743-BAB1-4AD6-97C5-BBDF4928F8C6}" presName="childText" presStyleLbl="conFgAcc1" presStyleIdx="2" presStyleCnt="5">
        <dgm:presLayoutVars>
          <dgm:bulletEnabled val="1"/>
        </dgm:presLayoutVars>
      </dgm:prSet>
      <dgm:spPr/>
    </dgm:pt>
    <dgm:pt modelId="{88868E1F-253E-4FFB-8F70-7D53949ECDA6}" type="pres">
      <dgm:prSet presAssocID="{2624D8CE-D773-4499-9611-3375FB30B7C1}" presName="spaceBetweenRectangles" presStyleCnt="0"/>
      <dgm:spPr/>
    </dgm:pt>
    <dgm:pt modelId="{2DC9B0FA-BB75-4E89-9CB6-FD803D4E3DBA}" type="pres">
      <dgm:prSet presAssocID="{1E488515-1932-4E52-9DC6-76F7E95B7C42}" presName="parentLin" presStyleCnt="0"/>
      <dgm:spPr/>
    </dgm:pt>
    <dgm:pt modelId="{F3551D6B-A09B-4F34-A4CC-948B0DD4DF5D}" type="pres">
      <dgm:prSet presAssocID="{1E488515-1932-4E52-9DC6-76F7E95B7C42}" presName="parentLeftMargin" presStyleLbl="node1" presStyleIdx="2" presStyleCnt="5"/>
      <dgm:spPr/>
    </dgm:pt>
    <dgm:pt modelId="{241A5916-B64D-4C87-AAF5-2CA24BB3AF9E}" type="pres">
      <dgm:prSet presAssocID="{1E488515-1932-4E52-9DC6-76F7E95B7C4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A34749-2888-4A00-8985-6D063313438C}" type="pres">
      <dgm:prSet presAssocID="{1E488515-1932-4E52-9DC6-76F7E95B7C42}" presName="negativeSpace" presStyleCnt="0"/>
      <dgm:spPr/>
    </dgm:pt>
    <dgm:pt modelId="{251F4C9B-5C47-426E-9771-CB56D9EC5A92}" type="pres">
      <dgm:prSet presAssocID="{1E488515-1932-4E52-9DC6-76F7E95B7C42}" presName="childText" presStyleLbl="conFgAcc1" presStyleIdx="3" presStyleCnt="5">
        <dgm:presLayoutVars>
          <dgm:bulletEnabled val="1"/>
        </dgm:presLayoutVars>
      </dgm:prSet>
      <dgm:spPr/>
    </dgm:pt>
    <dgm:pt modelId="{2ED885EA-2DB4-4507-A041-63B40F19A47D}" type="pres">
      <dgm:prSet presAssocID="{B0E38427-D41C-4680-B404-388B13560D49}" presName="spaceBetweenRectangles" presStyleCnt="0"/>
      <dgm:spPr/>
    </dgm:pt>
    <dgm:pt modelId="{8A08068D-4436-4E2D-9054-0BE7CD4B8B13}" type="pres">
      <dgm:prSet presAssocID="{5078AE1D-3377-480C-87A7-A94503430AF6}" presName="parentLin" presStyleCnt="0"/>
      <dgm:spPr/>
    </dgm:pt>
    <dgm:pt modelId="{1B160DE5-EB72-4F81-8615-EAA9374A6030}" type="pres">
      <dgm:prSet presAssocID="{5078AE1D-3377-480C-87A7-A94503430AF6}" presName="parentLeftMargin" presStyleLbl="node1" presStyleIdx="3" presStyleCnt="5"/>
      <dgm:spPr/>
    </dgm:pt>
    <dgm:pt modelId="{9CBB325A-7F1A-4C82-B679-FE2138A50E61}" type="pres">
      <dgm:prSet presAssocID="{5078AE1D-3377-480C-87A7-A94503430AF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16C42AE-A310-49B6-8A31-9BB85D0190F2}" type="pres">
      <dgm:prSet presAssocID="{5078AE1D-3377-480C-87A7-A94503430AF6}" presName="negativeSpace" presStyleCnt="0"/>
      <dgm:spPr/>
    </dgm:pt>
    <dgm:pt modelId="{41A9A878-9E24-4FAF-9CF8-6C0E78BEB321}" type="pres">
      <dgm:prSet presAssocID="{5078AE1D-3377-480C-87A7-A94503430A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E48573A-8C0F-4F30-82E4-77AF1D47A9B8}" type="presOf" srcId="{552DF58F-D778-4C4E-B4EA-328BA680BE47}" destId="{9B194AA6-FBCD-4438-835C-886578844AF3}" srcOrd="0" destOrd="0" presId="urn:microsoft.com/office/officeart/2005/8/layout/list1"/>
    <dgm:cxn modelId="{43163E5C-F094-4EF5-86FA-2B200BCA6DB7}" type="presOf" srcId="{36EF7108-4DDA-4C95-8C28-A225DDC78123}" destId="{6F9EA442-3B86-4871-AAC6-56C121A246EA}" srcOrd="1" destOrd="0" presId="urn:microsoft.com/office/officeart/2005/8/layout/list1"/>
    <dgm:cxn modelId="{4FAED342-98A8-47D6-B257-219545A1C01F}" type="presOf" srcId="{1E488515-1932-4E52-9DC6-76F7E95B7C42}" destId="{241A5916-B64D-4C87-AAF5-2CA24BB3AF9E}" srcOrd="1" destOrd="0" presId="urn:microsoft.com/office/officeart/2005/8/layout/list1"/>
    <dgm:cxn modelId="{41EA7844-92BE-46A9-B353-EDAC779DF4FA}" type="presOf" srcId="{5078AE1D-3377-480C-87A7-A94503430AF6}" destId="{1B160DE5-EB72-4F81-8615-EAA9374A6030}" srcOrd="0" destOrd="0" presId="urn:microsoft.com/office/officeart/2005/8/layout/list1"/>
    <dgm:cxn modelId="{060B0A6C-614F-49DB-B8B9-56ABC2D14AD4}" type="presOf" srcId="{F750E6A3-DDDF-4846-AB9F-59F13A8CC26A}" destId="{3281A53C-D421-42B4-BA1F-4E9A7888E999}" srcOrd="0" destOrd="0" presId="urn:microsoft.com/office/officeart/2005/8/layout/list1"/>
    <dgm:cxn modelId="{3F1DA270-81A2-4B4F-AB0D-A22F369F231C}" srcId="{552DF58F-D778-4C4E-B4EA-328BA680BE47}" destId="{5078AE1D-3377-480C-87A7-A94503430AF6}" srcOrd="4" destOrd="0" parTransId="{5CA04EA4-B9EB-4E61-9EAF-AB64F010664D}" sibTransId="{EA0A8B3E-3776-413F-91B5-67891AC84FC2}"/>
    <dgm:cxn modelId="{12636996-3120-4856-8C77-AF7B01B6CFC7}" srcId="{552DF58F-D778-4C4E-B4EA-328BA680BE47}" destId="{1E488515-1932-4E52-9DC6-76F7E95B7C42}" srcOrd="3" destOrd="0" parTransId="{0809ED04-6EC7-4A55-96AA-2A9537F8CBDF}" sibTransId="{B0E38427-D41C-4680-B404-388B13560D49}"/>
    <dgm:cxn modelId="{F7D0DABB-2621-490D-9BCB-9E8A5AD9908B}" srcId="{552DF58F-D778-4C4E-B4EA-328BA680BE47}" destId="{36EF7108-4DDA-4C95-8C28-A225DDC78123}" srcOrd="0" destOrd="0" parTransId="{31BE9856-E3C0-48BB-8AAB-7BCD71873542}" sibTransId="{D915F48F-EAC0-4384-B7A7-B289BA47B8F2}"/>
    <dgm:cxn modelId="{578AE6BB-6E55-467E-9E73-465FE07F24BA}" type="presOf" srcId="{5078AE1D-3377-480C-87A7-A94503430AF6}" destId="{9CBB325A-7F1A-4C82-B679-FE2138A50E61}" srcOrd="1" destOrd="0" presId="urn:microsoft.com/office/officeart/2005/8/layout/list1"/>
    <dgm:cxn modelId="{F6255EBF-DCE5-4616-841B-22FAF59B8EA7}" srcId="{552DF58F-D778-4C4E-B4EA-328BA680BE47}" destId="{0F405743-BAB1-4AD6-97C5-BBDF4928F8C6}" srcOrd="2" destOrd="0" parTransId="{0C1C01DC-D2AE-4C5D-9897-2215D9DD35B9}" sibTransId="{2624D8CE-D773-4499-9611-3375FB30B7C1}"/>
    <dgm:cxn modelId="{495268CA-DB5D-4A85-BB16-2553848D7F87}" type="presOf" srcId="{0F405743-BAB1-4AD6-97C5-BBDF4928F8C6}" destId="{602E52E3-3B91-42CD-8FBB-4B502B284022}" srcOrd="1" destOrd="0" presId="urn:microsoft.com/office/officeart/2005/8/layout/list1"/>
    <dgm:cxn modelId="{22F00DCF-3CB8-4499-9BA5-E19CCAEE4268}" srcId="{552DF58F-D778-4C4E-B4EA-328BA680BE47}" destId="{F750E6A3-DDDF-4846-AB9F-59F13A8CC26A}" srcOrd="1" destOrd="0" parTransId="{D8126354-9A4C-4230-A529-DB995F94A0A6}" sibTransId="{9CE63BAA-4F61-44B8-B9E3-C518DB0CF4EE}"/>
    <dgm:cxn modelId="{FF5017D4-4014-427E-A366-97041DA2B3E2}" type="presOf" srcId="{0F405743-BAB1-4AD6-97C5-BBDF4928F8C6}" destId="{D7D1433B-FBEC-42D0-B27A-077A5DF6071C}" srcOrd="0" destOrd="0" presId="urn:microsoft.com/office/officeart/2005/8/layout/list1"/>
    <dgm:cxn modelId="{B66135D5-EA47-4602-B4DC-F2C1075631E9}" type="presOf" srcId="{F750E6A3-DDDF-4846-AB9F-59F13A8CC26A}" destId="{D3002DB8-9A3E-458E-B874-B39932B70724}" srcOrd="1" destOrd="0" presId="urn:microsoft.com/office/officeart/2005/8/layout/list1"/>
    <dgm:cxn modelId="{4A8159EB-445F-4A92-9465-FA4A47318DA3}" type="presOf" srcId="{1E488515-1932-4E52-9DC6-76F7E95B7C42}" destId="{F3551D6B-A09B-4F34-A4CC-948B0DD4DF5D}" srcOrd="0" destOrd="0" presId="urn:microsoft.com/office/officeart/2005/8/layout/list1"/>
    <dgm:cxn modelId="{4127CDF6-7BD3-4D9F-9F7D-E952B8219686}" type="presOf" srcId="{36EF7108-4DDA-4C95-8C28-A225DDC78123}" destId="{E8A44E22-4C97-4C4D-9825-6DB7134E04E5}" srcOrd="0" destOrd="0" presId="urn:microsoft.com/office/officeart/2005/8/layout/list1"/>
    <dgm:cxn modelId="{B75DC459-23A2-4C27-A1B0-64FE90175BB3}" type="presParOf" srcId="{9B194AA6-FBCD-4438-835C-886578844AF3}" destId="{49A3B0C5-B36B-4C65-A82F-43B8FA45D096}" srcOrd="0" destOrd="0" presId="urn:microsoft.com/office/officeart/2005/8/layout/list1"/>
    <dgm:cxn modelId="{44C020DD-0A4A-4A3B-A677-1ECBB3C6F26B}" type="presParOf" srcId="{49A3B0C5-B36B-4C65-A82F-43B8FA45D096}" destId="{E8A44E22-4C97-4C4D-9825-6DB7134E04E5}" srcOrd="0" destOrd="0" presId="urn:microsoft.com/office/officeart/2005/8/layout/list1"/>
    <dgm:cxn modelId="{EC989AAD-5C48-44F6-9FD4-A7C5F91794C0}" type="presParOf" srcId="{49A3B0C5-B36B-4C65-A82F-43B8FA45D096}" destId="{6F9EA442-3B86-4871-AAC6-56C121A246EA}" srcOrd="1" destOrd="0" presId="urn:microsoft.com/office/officeart/2005/8/layout/list1"/>
    <dgm:cxn modelId="{4B13C227-AE2E-4D5D-A6E1-A22F8CB2F7E9}" type="presParOf" srcId="{9B194AA6-FBCD-4438-835C-886578844AF3}" destId="{566E7DAA-CCC4-4233-9E44-E5D0B18669D6}" srcOrd="1" destOrd="0" presId="urn:microsoft.com/office/officeart/2005/8/layout/list1"/>
    <dgm:cxn modelId="{EE6EB91B-D21E-4415-A918-9A0D549C5C28}" type="presParOf" srcId="{9B194AA6-FBCD-4438-835C-886578844AF3}" destId="{2930BC0E-8705-4EC7-B131-C24FE49FEC06}" srcOrd="2" destOrd="0" presId="urn:microsoft.com/office/officeart/2005/8/layout/list1"/>
    <dgm:cxn modelId="{C55A8846-3299-4C0B-B4F5-449B6F7331AD}" type="presParOf" srcId="{9B194AA6-FBCD-4438-835C-886578844AF3}" destId="{B8FAA166-728A-4287-A00B-07991E92D654}" srcOrd="3" destOrd="0" presId="urn:microsoft.com/office/officeart/2005/8/layout/list1"/>
    <dgm:cxn modelId="{2FD8C142-5B6B-4B6B-B17F-BE28AB922682}" type="presParOf" srcId="{9B194AA6-FBCD-4438-835C-886578844AF3}" destId="{CBC4CDB8-FD11-4CB1-92A9-FCFAE9220BB8}" srcOrd="4" destOrd="0" presId="urn:microsoft.com/office/officeart/2005/8/layout/list1"/>
    <dgm:cxn modelId="{FDDAED30-A90B-4906-9CDA-1908E9C5040A}" type="presParOf" srcId="{CBC4CDB8-FD11-4CB1-92A9-FCFAE9220BB8}" destId="{3281A53C-D421-42B4-BA1F-4E9A7888E999}" srcOrd="0" destOrd="0" presId="urn:microsoft.com/office/officeart/2005/8/layout/list1"/>
    <dgm:cxn modelId="{CA912DDA-D321-4B05-A8AF-9E0D1C5BACD2}" type="presParOf" srcId="{CBC4CDB8-FD11-4CB1-92A9-FCFAE9220BB8}" destId="{D3002DB8-9A3E-458E-B874-B39932B70724}" srcOrd="1" destOrd="0" presId="urn:microsoft.com/office/officeart/2005/8/layout/list1"/>
    <dgm:cxn modelId="{04BA28E4-E799-4B09-A6EA-4F843867B069}" type="presParOf" srcId="{9B194AA6-FBCD-4438-835C-886578844AF3}" destId="{3ABA7A17-2EB2-4DC1-B9A3-81BD279A18C6}" srcOrd="5" destOrd="0" presId="urn:microsoft.com/office/officeart/2005/8/layout/list1"/>
    <dgm:cxn modelId="{F6092695-06E3-47D9-9864-15214046056B}" type="presParOf" srcId="{9B194AA6-FBCD-4438-835C-886578844AF3}" destId="{0B22F5E3-1558-4983-A937-8696D0A93CE8}" srcOrd="6" destOrd="0" presId="urn:microsoft.com/office/officeart/2005/8/layout/list1"/>
    <dgm:cxn modelId="{0E893DE8-614B-4FA7-A32D-06530D3A2C8C}" type="presParOf" srcId="{9B194AA6-FBCD-4438-835C-886578844AF3}" destId="{5103A271-1B76-45FF-ABE9-80F16EBD3D12}" srcOrd="7" destOrd="0" presId="urn:microsoft.com/office/officeart/2005/8/layout/list1"/>
    <dgm:cxn modelId="{BA7997E0-9F41-43F2-AB35-C703393A5409}" type="presParOf" srcId="{9B194AA6-FBCD-4438-835C-886578844AF3}" destId="{7AFE1F3F-B655-4427-BB5D-ACF125FC18FE}" srcOrd="8" destOrd="0" presId="urn:microsoft.com/office/officeart/2005/8/layout/list1"/>
    <dgm:cxn modelId="{57B0F7CB-4C0D-411B-97E3-88D4243A29EF}" type="presParOf" srcId="{7AFE1F3F-B655-4427-BB5D-ACF125FC18FE}" destId="{D7D1433B-FBEC-42D0-B27A-077A5DF6071C}" srcOrd="0" destOrd="0" presId="urn:microsoft.com/office/officeart/2005/8/layout/list1"/>
    <dgm:cxn modelId="{52A186A0-6F74-4C0B-9D60-77D9CAAAB7AA}" type="presParOf" srcId="{7AFE1F3F-B655-4427-BB5D-ACF125FC18FE}" destId="{602E52E3-3B91-42CD-8FBB-4B502B284022}" srcOrd="1" destOrd="0" presId="urn:microsoft.com/office/officeart/2005/8/layout/list1"/>
    <dgm:cxn modelId="{37C00B2F-31EE-4990-8582-DC6B92D452EE}" type="presParOf" srcId="{9B194AA6-FBCD-4438-835C-886578844AF3}" destId="{B5A92572-78E5-44B9-BB6A-DE4A8AC8E7DA}" srcOrd="9" destOrd="0" presId="urn:microsoft.com/office/officeart/2005/8/layout/list1"/>
    <dgm:cxn modelId="{5923E61A-7227-42B6-AE74-9E0C32F05555}" type="presParOf" srcId="{9B194AA6-FBCD-4438-835C-886578844AF3}" destId="{79BCCBD4-2843-4BC8-802D-CCFEC219DAD6}" srcOrd="10" destOrd="0" presId="urn:microsoft.com/office/officeart/2005/8/layout/list1"/>
    <dgm:cxn modelId="{361E06AD-882B-41E4-A59D-3AC0766B158D}" type="presParOf" srcId="{9B194AA6-FBCD-4438-835C-886578844AF3}" destId="{88868E1F-253E-4FFB-8F70-7D53949ECDA6}" srcOrd="11" destOrd="0" presId="urn:microsoft.com/office/officeart/2005/8/layout/list1"/>
    <dgm:cxn modelId="{E664D36D-0C08-4C65-9990-5D21366E1B40}" type="presParOf" srcId="{9B194AA6-FBCD-4438-835C-886578844AF3}" destId="{2DC9B0FA-BB75-4E89-9CB6-FD803D4E3DBA}" srcOrd="12" destOrd="0" presId="urn:microsoft.com/office/officeart/2005/8/layout/list1"/>
    <dgm:cxn modelId="{1112525F-A904-4A55-B3F9-81E3A28BBBC0}" type="presParOf" srcId="{2DC9B0FA-BB75-4E89-9CB6-FD803D4E3DBA}" destId="{F3551D6B-A09B-4F34-A4CC-948B0DD4DF5D}" srcOrd="0" destOrd="0" presId="urn:microsoft.com/office/officeart/2005/8/layout/list1"/>
    <dgm:cxn modelId="{411A45F9-B946-4A5E-BB52-D6C4F830020F}" type="presParOf" srcId="{2DC9B0FA-BB75-4E89-9CB6-FD803D4E3DBA}" destId="{241A5916-B64D-4C87-AAF5-2CA24BB3AF9E}" srcOrd="1" destOrd="0" presId="urn:microsoft.com/office/officeart/2005/8/layout/list1"/>
    <dgm:cxn modelId="{15B5AB9C-199E-4105-8492-307AEC0C2E4B}" type="presParOf" srcId="{9B194AA6-FBCD-4438-835C-886578844AF3}" destId="{ACA34749-2888-4A00-8985-6D063313438C}" srcOrd="13" destOrd="0" presId="urn:microsoft.com/office/officeart/2005/8/layout/list1"/>
    <dgm:cxn modelId="{D46AFC3F-9462-42C0-9826-600A86BEB339}" type="presParOf" srcId="{9B194AA6-FBCD-4438-835C-886578844AF3}" destId="{251F4C9B-5C47-426E-9771-CB56D9EC5A92}" srcOrd="14" destOrd="0" presId="urn:microsoft.com/office/officeart/2005/8/layout/list1"/>
    <dgm:cxn modelId="{8FCEA7AD-E01A-468D-AFB3-25DA455ABB63}" type="presParOf" srcId="{9B194AA6-FBCD-4438-835C-886578844AF3}" destId="{2ED885EA-2DB4-4507-A041-63B40F19A47D}" srcOrd="15" destOrd="0" presId="urn:microsoft.com/office/officeart/2005/8/layout/list1"/>
    <dgm:cxn modelId="{D11CE865-3B9F-4AC6-9DA9-8FCE39CAADFD}" type="presParOf" srcId="{9B194AA6-FBCD-4438-835C-886578844AF3}" destId="{8A08068D-4436-4E2D-9054-0BE7CD4B8B13}" srcOrd="16" destOrd="0" presId="urn:microsoft.com/office/officeart/2005/8/layout/list1"/>
    <dgm:cxn modelId="{24A0949F-3DE4-4FD9-8650-0E7A5B0CA3F4}" type="presParOf" srcId="{8A08068D-4436-4E2D-9054-0BE7CD4B8B13}" destId="{1B160DE5-EB72-4F81-8615-EAA9374A6030}" srcOrd="0" destOrd="0" presId="urn:microsoft.com/office/officeart/2005/8/layout/list1"/>
    <dgm:cxn modelId="{A7341E8B-FE7C-4C04-9D73-882664432E24}" type="presParOf" srcId="{8A08068D-4436-4E2D-9054-0BE7CD4B8B13}" destId="{9CBB325A-7F1A-4C82-B679-FE2138A50E61}" srcOrd="1" destOrd="0" presId="urn:microsoft.com/office/officeart/2005/8/layout/list1"/>
    <dgm:cxn modelId="{C51E0FEB-3ADC-441D-B8CF-C4462FA6BEAD}" type="presParOf" srcId="{9B194AA6-FBCD-4438-835C-886578844AF3}" destId="{316C42AE-A310-49B6-8A31-9BB85D0190F2}" srcOrd="17" destOrd="0" presId="urn:microsoft.com/office/officeart/2005/8/layout/list1"/>
    <dgm:cxn modelId="{305F03D6-9BB4-4A35-977F-D3E906DD2074}" type="presParOf" srcId="{9B194AA6-FBCD-4438-835C-886578844AF3}" destId="{41A9A878-9E24-4FAF-9CF8-6C0E78BEB32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0BC0E-8705-4EC7-B131-C24FE49FEC06}">
      <dsp:nvSpPr>
        <dsp:cNvPr id="0" name=""/>
        <dsp:cNvSpPr/>
      </dsp:nvSpPr>
      <dsp:spPr>
        <a:xfrm>
          <a:off x="0" y="2425979"/>
          <a:ext cx="112013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EA442-3B86-4871-AAC6-56C121A246EA}">
      <dsp:nvSpPr>
        <dsp:cNvPr id="0" name=""/>
        <dsp:cNvSpPr/>
      </dsp:nvSpPr>
      <dsp:spPr>
        <a:xfrm>
          <a:off x="560070" y="2160299"/>
          <a:ext cx="784098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370" tIns="0" rIns="2963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chemeClr val="tx1"/>
              </a:solidFill>
            </a:rPr>
            <a:t>Navedi moguće razloge velikih izumiranja vrsta.</a:t>
          </a:r>
        </a:p>
      </dsp:txBody>
      <dsp:txXfrm>
        <a:off x="586009" y="2186238"/>
        <a:ext cx="7789102" cy="479482"/>
      </dsp:txXfrm>
    </dsp:sp>
    <dsp:sp modelId="{0B22F5E3-1558-4983-A937-8696D0A93CE8}">
      <dsp:nvSpPr>
        <dsp:cNvPr id="0" name=""/>
        <dsp:cNvSpPr/>
      </dsp:nvSpPr>
      <dsp:spPr>
        <a:xfrm>
          <a:off x="0" y="3242459"/>
          <a:ext cx="112013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02DB8-9A3E-458E-B874-B39932B70724}">
      <dsp:nvSpPr>
        <dsp:cNvPr id="0" name=""/>
        <dsp:cNvSpPr/>
      </dsp:nvSpPr>
      <dsp:spPr>
        <a:xfrm>
          <a:off x="560070" y="2976780"/>
          <a:ext cx="7840980" cy="531360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370" tIns="0" rIns="2963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chemeClr val="tx1"/>
              </a:solidFill>
            </a:rPr>
            <a:t>Koji su razlozi šestog izumiranja?</a:t>
          </a:r>
        </a:p>
      </dsp:txBody>
      <dsp:txXfrm>
        <a:off x="586009" y="3002719"/>
        <a:ext cx="7789102" cy="479482"/>
      </dsp:txXfrm>
    </dsp:sp>
    <dsp:sp modelId="{79BCCBD4-2843-4BC8-802D-CCFEC219DAD6}">
      <dsp:nvSpPr>
        <dsp:cNvPr id="0" name=""/>
        <dsp:cNvSpPr/>
      </dsp:nvSpPr>
      <dsp:spPr>
        <a:xfrm>
          <a:off x="0" y="4058940"/>
          <a:ext cx="112013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E52E3-3B91-42CD-8FBB-4B502B284022}">
      <dsp:nvSpPr>
        <dsp:cNvPr id="0" name=""/>
        <dsp:cNvSpPr/>
      </dsp:nvSpPr>
      <dsp:spPr>
        <a:xfrm>
          <a:off x="560070" y="3793260"/>
          <a:ext cx="7840980" cy="53136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370" tIns="0" rIns="2963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chemeClr val="tx1"/>
              </a:solidFill>
            </a:rPr>
            <a:t>Nabroji nekoliko izumrlih vrsta.</a:t>
          </a:r>
        </a:p>
      </dsp:txBody>
      <dsp:txXfrm>
        <a:off x="586009" y="3819199"/>
        <a:ext cx="7789102" cy="479482"/>
      </dsp:txXfrm>
    </dsp:sp>
    <dsp:sp modelId="{251F4C9B-5C47-426E-9771-CB56D9EC5A92}">
      <dsp:nvSpPr>
        <dsp:cNvPr id="0" name=""/>
        <dsp:cNvSpPr/>
      </dsp:nvSpPr>
      <dsp:spPr>
        <a:xfrm>
          <a:off x="0" y="4875420"/>
          <a:ext cx="112013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A5916-B64D-4C87-AAF5-2CA24BB3AF9E}">
      <dsp:nvSpPr>
        <dsp:cNvPr id="0" name=""/>
        <dsp:cNvSpPr/>
      </dsp:nvSpPr>
      <dsp:spPr>
        <a:xfrm>
          <a:off x="560070" y="4609740"/>
          <a:ext cx="7840980" cy="531360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370" tIns="0" rIns="2963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chemeClr val="tx1"/>
              </a:solidFill>
            </a:rPr>
            <a:t>Objasni na koji način umjetna selekcija smanjuje biološku raznolikost.</a:t>
          </a:r>
        </a:p>
      </dsp:txBody>
      <dsp:txXfrm>
        <a:off x="586009" y="4635679"/>
        <a:ext cx="7789102" cy="479482"/>
      </dsp:txXfrm>
    </dsp:sp>
    <dsp:sp modelId="{41A9A878-9E24-4FAF-9CF8-6C0E78BEB321}">
      <dsp:nvSpPr>
        <dsp:cNvPr id="0" name=""/>
        <dsp:cNvSpPr/>
      </dsp:nvSpPr>
      <dsp:spPr>
        <a:xfrm>
          <a:off x="0" y="5691900"/>
          <a:ext cx="112013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B325A-7F1A-4C82-B679-FE2138A50E61}">
      <dsp:nvSpPr>
        <dsp:cNvPr id="0" name=""/>
        <dsp:cNvSpPr/>
      </dsp:nvSpPr>
      <dsp:spPr>
        <a:xfrm>
          <a:off x="560070" y="5426220"/>
          <a:ext cx="7840980" cy="53136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370" tIns="0" rIns="29637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Predloži aktivnosti i primjere kojima se mogu usporiti promjene u prirodi. </a:t>
          </a:r>
        </a:p>
      </dsp:txBody>
      <dsp:txXfrm>
        <a:off x="586009" y="5452159"/>
        <a:ext cx="778910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2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8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6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8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8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8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E1CEA56-48C4-436A-872E-DC5FA0BFB58F}"/>
              </a:ext>
            </a:extLst>
          </p:cNvPr>
          <p:cNvSpPr txBox="1"/>
          <p:nvPr/>
        </p:nvSpPr>
        <p:spPr>
          <a:xfrm>
            <a:off x="2133600" y="5257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Promjene u biološkoj raznolikosti</a:t>
            </a:r>
          </a:p>
        </p:txBody>
      </p:sp>
      <p:pic>
        <p:nvPicPr>
          <p:cNvPr id="4" name="Slika 3" descr="Slika na kojoj se prikazuje tekst, na otvorenom, nebo, zalazak&#10;&#10;Opis je automatski generiran">
            <a:extLst>
              <a:ext uri="{FF2B5EF4-FFF2-40B4-BE49-F238E27FC236}">
                <a16:creationId xmlns:a16="http://schemas.microsoft.com/office/drawing/2014/main" id="{4C7288A3-9A0C-47D1-BDC5-5B9CF8A9A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400800" cy="419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47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BB6CAA5F-E4B4-428B-A8EE-8EBEF7BE8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101744"/>
              </p:ext>
            </p:extLst>
          </p:nvPr>
        </p:nvGraphicFramePr>
        <p:xfrm>
          <a:off x="228600" y="-723900"/>
          <a:ext cx="11201400" cy="830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17CFA912-7951-42C6-8656-CF8CC8C8C653}"/>
              </a:ext>
            </a:extLst>
          </p:cNvPr>
          <p:cNvSpPr txBox="1"/>
          <p:nvPr/>
        </p:nvSpPr>
        <p:spPr>
          <a:xfrm>
            <a:off x="112336" y="381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Ponavljanje!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8C25C714-1C1E-4582-A5CB-0FD148A9F5A5}"/>
              </a:ext>
            </a:extLst>
          </p:cNvPr>
          <p:cNvSpPr/>
          <p:nvPr/>
        </p:nvSpPr>
        <p:spPr>
          <a:xfrm>
            <a:off x="762000" y="1447800"/>
            <a:ext cx="7848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BE21AEE0-2AEC-46A5-B348-BCD16A8F5C5F}"/>
              </a:ext>
            </a:extLst>
          </p:cNvPr>
          <p:cNvSpPr/>
          <p:nvPr/>
        </p:nvSpPr>
        <p:spPr>
          <a:xfrm>
            <a:off x="790280" y="2252662"/>
            <a:ext cx="7848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E9126C3B-C017-4ED3-9622-54EE7D5628A1}"/>
              </a:ext>
            </a:extLst>
          </p:cNvPr>
          <p:cNvSpPr/>
          <p:nvPr/>
        </p:nvSpPr>
        <p:spPr>
          <a:xfrm>
            <a:off x="823667" y="3057525"/>
            <a:ext cx="7848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CAB8BD82-D9EC-413D-845B-414B10CD7EA7}"/>
              </a:ext>
            </a:extLst>
          </p:cNvPr>
          <p:cNvSpPr/>
          <p:nvPr/>
        </p:nvSpPr>
        <p:spPr>
          <a:xfrm>
            <a:off x="807956" y="3899416"/>
            <a:ext cx="7848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58996485-FDC7-4D4A-82A3-EB3F628781BF}"/>
              </a:ext>
            </a:extLst>
          </p:cNvPr>
          <p:cNvSpPr/>
          <p:nvPr/>
        </p:nvSpPr>
        <p:spPr>
          <a:xfrm>
            <a:off x="790280" y="4667250"/>
            <a:ext cx="7848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025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28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20B4BE8B-57F9-47BF-BC63-F0043AED982C}"/>
              </a:ext>
            </a:extLst>
          </p:cNvPr>
          <p:cNvSpPr txBox="1"/>
          <p:nvPr/>
        </p:nvSpPr>
        <p:spPr>
          <a:xfrm>
            <a:off x="152400" y="3752850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ea typeface="+mj-ea"/>
                <a:cs typeface="+mj-cs"/>
              </a:rPr>
              <a:t>Velika</a:t>
            </a:r>
            <a:r>
              <a:rPr lang="en-US" sz="3100" b="1" dirty="0">
                <a:ea typeface="+mj-ea"/>
                <a:cs typeface="+mj-cs"/>
              </a:rPr>
              <a:t> </a:t>
            </a:r>
            <a:r>
              <a:rPr lang="en-US" sz="3100" b="1" dirty="0" err="1">
                <a:ea typeface="+mj-ea"/>
                <a:cs typeface="+mj-cs"/>
              </a:rPr>
              <a:t>izumiranja</a:t>
            </a:r>
            <a:endParaRPr lang="en-US" sz="3100" b="1" dirty="0">
              <a:ea typeface="+mj-ea"/>
              <a:cs typeface="+mj-cs"/>
            </a:endParaRPr>
          </a:p>
        </p:txBody>
      </p:sp>
      <p:pic>
        <p:nvPicPr>
          <p:cNvPr id="5" name="Slika 4" descr="Slika na kojoj se prikazuje na otvorenom, trava, sisavac, nekoliko&#10;&#10;Opis je automatski generiran">
            <a:extLst>
              <a:ext uri="{FF2B5EF4-FFF2-40B4-BE49-F238E27FC236}">
                <a16:creationId xmlns:a16="http://schemas.microsoft.com/office/drawing/2014/main" id="{D92E9D76-5D78-4A9D-B7D7-C9A111FA90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4" b="21015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5FE89C6-1CE0-45C6-8059-932CE32C599D}"/>
              </a:ext>
            </a:extLst>
          </p:cNvPr>
          <p:cNvSpPr txBox="1"/>
          <p:nvPr/>
        </p:nvSpPr>
        <p:spPr>
          <a:xfrm>
            <a:off x="2696766" y="3752850"/>
            <a:ext cx="6085280" cy="3105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 err="1"/>
              <a:t>pretpostavljeni</a:t>
            </a:r>
            <a:r>
              <a:rPr lang="en-US" sz="2300" b="1" dirty="0"/>
              <a:t> </a:t>
            </a:r>
            <a:r>
              <a:rPr lang="en-US" sz="2300" b="1" dirty="0" err="1"/>
              <a:t>broj</a:t>
            </a:r>
            <a:r>
              <a:rPr lang="en-US" sz="2300" b="1" dirty="0"/>
              <a:t> </a:t>
            </a:r>
            <a:r>
              <a:rPr lang="en-US" sz="2300" dirty="0" err="1"/>
              <a:t>velikih</a:t>
            </a:r>
            <a:r>
              <a:rPr lang="en-US" sz="2300" dirty="0"/>
              <a:t> </a:t>
            </a:r>
            <a:r>
              <a:rPr lang="en-US" sz="2300" dirty="0" err="1"/>
              <a:t>izumiranja</a:t>
            </a:r>
            <a:r>
              <a:rPr lang="en-US" sz="2300" dirty="0"/>
              <a:t>: 5 (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mnogo</a:t>
            </a:r>
            <a:r>
              <a:rPr lang="en-US" sz="2300" dirty="0"/>
              <a:t> </a:t>
            </a:r>
            <a:r>
              <a:rPr lang="en-US" sz="2300" dirty="0" err="1"/>
              <a:t>manjih</a:t>
            </a:r>
            <a:r>
              <a:rPr lang="en-US" sz="23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b="1" dirty="0" err="1"/>
              <a:t>razlog</a:t>
            </a:r>
            <a:r>
              <a:rPr lang="en-US" sz="2300" b="1" dirty="0"/>
              <a:t> </a:t>
            </a:r>
            <a:r>
              <a:rPr lang="en-US" sz="2300" b="1" dirty="0" err="1"/>
              <a:t>izumiranja</a:t>
            </a:r>
            <a:r>
              <a:rPr lang="en-US" sz="2300" dirty="0"/>
              <a:t>: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b="1" dirty="0" err="1"/>
              <a:t>velike</a:t>
            </a:r>
            <a:r>
              <a:rPr lang="en-US" sz="2300" b="1" dirty="0"/>
              <a:t> </a:t>
            </a:r>
            <a:r>
              <a:rPr lang="en-US" sz="2300" b="1" dirty="0" err="1"/>
              <a:t>katastrofe</a:t>
            </a:r>
            <a:r>
              <a:rPr lang="en-US" sz="2300" b="1" dirty="0"/>
              <a:t> </a:t>
            </a:r>
            <a:r>
              <a:rPr lang="hr-HR" sz="2300" dirty="0"/>
              <a:t>-</a:t>
            </a:r>
            <a:r>
              <a:rPr lang="en-US" sz="2300" dirty="0" err="1"/>
              <a:t>promijenile</a:t>
            </a:r>
            <a:r>
              <a:rPr lang="en-US" sz="2300" dirty="0"/>
              <a:t> </a:t>
            </a:r>
            <a:r>
              <a:rPr lang="en-US" sz="2300" dirty="0" err="1"/>
              <a:t>životne</a:t>
            </a:r>
            <a:r>
              <a:rPr lang="en-US" sz="2300" dirty="0"/>
              <a:t> </a:t>
            </a:r>
            <a:r>
              <a:rPr lang="en-US" sz="2300" dirty="0" err="1"/>
              <a:t>uvjete</a:t>
            </a:r>
            <a:endParaRPr lang="en-US" sz="2300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b="1" dirty="0" err="1"/>
              <a:t>nestanak</a:t>
            </a:r>
            <a:r>
              <a:rPr lang="en-US" sz="2300" dirty="0"/>
              <a:t> </a:t>
            </a:r>
            <a:r>
              <a:rPr lang="en-US" sz="2300" dirty="0" err="1"/>
              <a:t>određene</a:t>
            </a:r>
            <a:r>
              <a:rPr lang="en-US" sz="2300" dirty="0"/>
              <a:t> </a:t>
            </a:r>
            <a:r>
              <a:rPr lang="en-US" sz="2300" b="1" dirty="0" err="1"/>
              <a:t>hrane</a:t>
            </a:r>
            <a:endParaRPr lang="en-US" sz="2300" b="1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b="1" dirty="0" err="1"/>
              <a:t>porast</a:t>
            </a:r>
            <a:r>
              <a:rPr lang="en-US" sz="2300" b="1" dirty="0"/>
              <a:t>/</a:t>
            </a:r>
            <a:r>
              <a:rPr lang="en-US" sz="2300" b="1" dirty="0" err="1"/>
              <a:t>smanjenje</a:t>
            </a:r>
            <a:r>
              <a:rPr lang="en-US" sz="2300" b="1" dirty="0"/>
              <a:t> temperature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b="1" dirty="0" err="1"/>
              <a:t>nagla</a:t>
            </a:r>
            <a:r>
              <a:rPr lang="en-US" sz="2300" b="1" dirty="0"/>
              <a:t> </a:t>
            </a:r>
            <a:r>
              <a:rPr lang="en-US" sz="2300" b="1" dirty="0" err="1"/>
              <a:t>promjena</a:t>
            </a:r>
            <a:r>
              <a:rPr lang="en-US" sz="2300" b="1" dirty="0"/>
              <a:t> </a:t>
            </a:r>
            <a:r>
              <a:rPr lang="en-US" sz="2300" dirty="0" err="1"/>
              <a:t>sastava</a:t>
            </a:r>
            <a:r>
              <a:rPr lang="en-US" sz="2300" dirty="0"/>
              <a:t> </a:t>
            </a:r>
            <a:r>
              <a:rPr lang="en-US" sz="2300" dirty="0" err="1"/>
              <a:t>atmosfere</a:t>
            </a:r>
            <a:endParaRPr lang="en-US" sz="2300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dirty="0" err="1"/>
              <a:t>vulkanski</a:t>
            </a:r>
            <a:r>
              <a:rPr lang="en-US" sz="2300" dirty="0"/>
              <a:t> </a:t>
            </a:r>
            <a:r>
              <a:rPr lang="en-US" sz="2300" b="1" dirty="0" err="1"/>
              <a:t>pepeo</a:t>
            </a:r>
            <a:r>
              <a:rPr lang="en-US" sz="2300" b="1" dirty="0"/>
              <a:t> 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b="1" dirty="0" err="1"/>
              <a:t>udar</a:t>
            </a:r>
            <a:r>
              <a:rPr lang="en-US" sz="2300" dirty="0"/>
              <a:t> </a:t>
            </a:r>
            <a:r>
              <a:rPr lang="en-US" sz="2300" dirty="0" err="1"/>
              <a:t>meteorita</a:t>
            </a:r>
            <a:endParaRPr lang="en-US" sz="2300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300" b="1" dirty="0" err="1"/>
              <a:t>promjena</a:t>
            </a:r>
            <a:r>
              <a:rPr lang="en-US" sz="2300" dirty="0"/>
              <a:t> </a:t>
            </a:r>
            <a:r>
              <a:rPr lang="en-US" sz="2300" dirty="0" err="1"/>
              <a:t>morskih</a:t>
            </a:r>
            <a:r>
              <a:rPr lang="en-US" sz="2300" dirty="0"/>
              <a:t> </a:t>
            </a:r>
            <a:r>
              <a:rPr lang="en-US" sz="2300" dirty="0" err="1"/>
              <a:t>struja</a:t>
            </a:r>
            <a:endParaRPr lang="en-US" sz="2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5134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biljka&#10;&#10;Opis je automatski generiran">
            <a:extLst>
              <a:ext uri="{FF2B5EF4-FFF2-40B4-BE49-F238E27FC236}">
                <a16:creationId xmlns:a16="http://schemas.microsoft.com/office/drawing/2014/main" id="{6B28BBDB-6197-4293-A90E-A4BC2A857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020"/>
            <a:ext cx="9144000" cy="484564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6087E515-A836-402D-B49E-93A673499433}"/>
              </a:ext>
            </a:extLst>
          </p:cNvPr>
          <p:cNvSpPr txBox="1"/>
          <p:nvPr/>
        </p:nvSpPr>
        <p:spPr>
          <a:xfrm>
            <a:off x="3124200" y="440781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Velika izumiranja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E390766-37FD-4A76-A23E-66FF526CB96B}"/>
              </a:ext>
            </a:extLst>
          </p:cNvPr>
          <p:cNvSpPr txBox="1"/>
          <p:nvPr/>
        </p:nvSpPr>
        <p:spPr>
          <a:xfrm>
            <a:off x="3886200" y="1369684"/>
            <a:ext cx="5143500" cy="3970318"/>
          </a:xfrm>
          <a:custGeom>
            <a:avLst/>
            <a:gdLst>
              <a:gd name="connsiteX0" fmla="*/ 0 w 5143500"/>
              <a:gd name="connsiteY0" fmla="*/ 0 h 3970318"/>
              <a:gd name="connsiteX1" fmla="*/ 622935 w 5143500"/>
              <a:gd name="connsiteY1" fmla="*/ 0 h 3970318"/>
              <a:gd name="connsiteX2" fmla="*/ 1143000 w 5143500"/>
              <a:gd name="connsiteY2" fmla="*/ 0 h 3970318"/>
              <a:gd name="connsiteX3" fmla="*/ 1611630 w 5143500"/>
              <a:gd name="connsiteY3" fmla="*/ 0 h 3970318"/>
              <a:gd name="connsiteX4" fmla="*/ 2028825 w 5143500"/>
              <a:gd name="connsiteY4" fmla="*/ 0 h 3970318"/>
              <a:gd name="connsiteX5" fmla="*/ 2548890 w 5143500"/>
              <a:gd name="connsiteY5" fmla="*/ 0 h 3970318"/>
              <a:gd name="connsiteX6" fmla="*/ 3120390 w 5143500"/>
              <a:gd name="connsiteY6" fmla="*/ 0 h 3970318"/>
              <a:gd name="connsiteX7" fmla="*/ 3640455 w 5143500"/>
              <a:gd name="connsiteY7" fmla="*/ 0 h 3970318"/>
              <a:gd name="connsiteX8" fmla="*/ 4160520 w 5143500"/>
              <a:gd name="connsiteY8" fmla="*/ 0 h 3970318"/>
              <a:gd name="connsiteX9" fmla="*/ 5143500 w 5143500"/>
              <a:gd name="connsiteY9" fmla="*/ 0 h 3970318"/>
              <a:gd name="connsiteX10" fmla="*/ 5143500 w 5143500"/>
              <a:gd name="connsiteY10" fmla="*/ 646595 h 3970318"/>
              <a:gd name="connsiteX11" fmla="*/ 5143500 w 5143500"/>
              <a:gd name="connsiteY11" fmla="*/ 1293189 h 3970318"/>
              <a:gd name="connsiteX12" fmla="*/ 5143500 w 5143500"/>
              <a:gd name="connsiteY12" fmla="*/ 1820674 h 3970318"/>
              <a:gd name="connsiteX13" fmla="*/ 5143500 w 5143500"/>
              <a:gd name="connsiteY13" fmla="*/ 2467269 h 3970318"/>
              <a:gd name="connsiteX14" fmla="*/ 5143500 w 5143500"/>
              <a:gd name="connsiteY14" fmla="*/ 3113864 h 3970318"/>
              <a:gd name="connsiteX15" fmla="*/ 5143500 w 5143500"/>
              <a:gd name="connsiteY15" fmla="*/ 3970318 h 3970318"/>
              <a:gd name="connsiteX16" fmla="*/ 4674870 w 5143500"/>
              <a:gd name="connsiteY16" fmla="*/ 3970318 h 3970318"/>
              <a:gd name="connsiteX17" fmla="*/ 4257675 w 5143500"/>
              <a:gd name="connsiteY17" fmla="*/ 3970318 h 3970318"/>
              <a:gd name="connsiteX18" fmla="*/ 3686175 w 5143500"/>
              <a:gd name="connsiteY18" fmla="*/ 3970318 h 3970318"/>
              <a:gd name="connsiteX19" fmla="*/ 3063240 w 5143500"/>
              <a:gd name="connsiteY19" fmla="*/ 3970318 h 3970318"/>
              <a:gd name="connsiteX20" fmla="*/ 2543175 w 5143500"/>
              <a:gd name="connsiteY20" fmla="*/ 3970318 h 3970318"/>
              <a:gd name="connsiteX21" fmla="*/ 1868805 w 5143500"/>
              <a:gd name="connsiteY21" fmla="*/ 3970318 h 3970318"/>
              <a:gd name="connsiteX22" fmla="*/ 1245870 w 5143500"/>
              <a:gd name="connsiteY22" fmla="*/ 3970318 h 3970318"/>
              <a:gd name="connsiteX23" fmla="*/ 622935 w 5143500"/>
              <a:gd name="connsiteY23" fmla="*/ 3970318 h 3970318"/>
              <a:gd name="connsiteX24" fmla="*/ 0 w 5143500"/>
              <a:gd name="connsiteY24" fmla="*/ 3970318 h 3970318"/>
              <a:gd name="connsiteX25" fmla="*/ 0 w 5143500"/>
              <a:gd name="connsiteY25" fmla="*/ 3403130 h 3970318"/>
              <a:gd name="connsiteX26" fmla="*/ 0 w 5143500"/>
              <a:gd name="connsiteY26" fmla="*/ 2955051 h 3970318"/>
              <a:gd name="connsiteX27" fmla="*/ 0 w 5143500"/>
              <a:gd name="connsiteY27" fmla="*/ 2506972 h 3970318"/>
              <a:gd name="connsiteX28" fmla="*/ 0 w 5143500"/>
              <a:gd name="connsiteY28" fmla="*/ 1939784 h 3970318"/>
              <a:gd name="connsiteX29" fmla="*/ 0 w 5143500"/>
              <a:gd name="connsiteY29" fmla="*/ 1293189 h 3970318"/>
              <a:gd name="connsiteX30" fmla="*/ 0 w 5143500"/>
              <a:gd name="connsiteY30" fmla="*/ 686298 h 3970318"/>
              <a:gd name="connsiteX31" fmla="*/ 0 w 5143500"/>
              <a:gd name="connsiteY31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43500" h="3970318" fill="none" extrusionOk="0">
                <a:moveTo>
                  <a:pt x="0" y="0"/>
                </a:moveTo>
                <a:cubicBezTo>
                  <a:pt x="258361" y="-29132"/>
                  <a:pt x="464753" y="21673"/>
                  <a:pt x="622935" y="0"/>
                </a:cubicBezTo>
                <a:cubicBezTo>
                  <a:pt x="781118" y="-21673"/>
                  <a:pt x="960531" y="40628"/>
                  <a:pt x="1143000" y="0"/>
                </a:cubicBezTo>
                <a:cubicBezTo>
                  <a:pt x="1325470" y="-40628"/>
                  <a:pt x="1485899" y="33671"/>
                  <a:pt x="1611630" y="0"/>
                </a:cubicBezTo>
                <a:cubicBezTo>
                  <a:pt x="1737361" y="-33671"/>
                  <a:pt x="1848906" y="9914"/>
                  <a:pt x="2028825" y="0"/>
                </a:cubicBezTo>
                <a:cubicBezTo>
                  <a:pt x="2208744" y="-9914"/>
                  <a:pt x="2435606" y="40068"/>
                  <a:pt x="2548890" y="0"/>
                </a:cubicBezTo>
                <a:cubicBezTo>
                  <a:pt x="2662174" y="-40068"/>
                  <a:pt x="2999063" y="65724"/>
                  <a:pt x="3120390" y="0"/>
                </a:cubicBezTo>
                <a:cubicBezTo>
                  <a:pt x="3241717" y="-65724"/>
                  <a:pt x="3406067" y="10067"/>
                  <a:pt x="3640455" y="0"/>
                </a:cubicBezTo>
                <a:cubicBezTo>
                  <a:pt x="3874843" y="-10067"/>
                  <a:pt x="3948892" y="27931"/>
                  <a:pt x="4160520" y="0"/>
                </a:cubicBezTo>
                <a:cubicBezTo>
                  <a:pt x="4372148" y="-27931"/>
                  <a:pt x="4730067" y="27978"/>
                  <a:pt x="5143500" y="0"/>
                </a:cubicBezTo>
                <a:cubicBezTo>
                  <a:pt x="5162079" y="306036"/>
                  <a:pt x="5126519" y="488057"/>
                  <a:pt x="5143500" y="646595"/>
                </a:cubicBezTo>
                <a:cubicBezTo>
                  <a:pt x="5160481" y="805134"/>
                  <a:pt x="5109848" y="1009941"/>
                  <a:pt x="5143500" y="1293189"/>
                </a:cubicBezTo>
                <a:cubicBezTo>
                  <a:pt x="5177152" y="1576437"/>
                  <a:pt x="5126777" y="1653944"/>
                  <a:pt x="5143500" y="1820674"/>
                </a:cubicBezTo>
                <a:cubicBezTo>
                  <a:pt x="5160223" y="1987404"/>
                  <a:pt x="5080358" y="2168098"/>
                  <a:pt x="5143500" y="2467269"/>
                </a:cubicBezTo>
                <a:cubicBezTo>
                  <a:pt x="5206642" y="2766440"/>
                  <a:pt x="5109780" y="2822212"/>
                  <a:pt x="5143500" y="3113864"/>
                </a:cubicBezTo>
                <a:cubicBezTo>
                  <a:pt x="5177220" y="3405517"/>
                  <a:pt x="5088728" y="3623750"/>
                  <a:pt x="5143500" y="3970318"/>
                </a:cubicBezTo>
                <a:cubicBezTo>
                  <a:pt x="5043920" y="4001163"/>
                  <a:pt x="4894071" y="3937681"/>
                  <a:pt x="4674870" y="3970318"/>
                </a:cubicBezTo>
                <a:cubicBezTo>
                  <a:pt x="4455669" y="4002955"/>
                  <a:pt x="4362829" y="3944069"/>
                  <a:pt x="4257675" y="3970318"/>
                </a:cubicBezTo>
                <a:cubicBezTo>
                  <a:pt x="4152521" y="3996567"/>
                  <a:pt x="3926052" y="3928482"/>
                  <a:pt x="3686175" y="3970318"/>
                </a:cubicBezTo>
                <a:cubicBezTo>
                  <a:pt x="3446298" y="4012154"/>
                  <a:pt x="3224447" y="3926736"/>
                  <a:pt x="3063240" y="3970318"/>
                </a:cubicBezTo>
                <a:cubicBezTo>
                  <a:pt x="2902034" y="4013900"/>
                  <a:pt x="2706199" y="3918043"/>
                  <a:pt x="2543175" y="3970318"/>
                </a:cubicBezTo>
                <a:cubicBezTo>
                  <a:pt x="2380152" y="4022593"/>
                  <a:pt x="2122974" y="3904658"/>
                  <a:pt x="1868805" y="3970318"/>
                </a:cubicBezTo>
                <a:cubicBezTo>
                  <a:pt x="1614636" y="4035978"/>
                  <a:pt x="1478441" y="3935935"/>
                  <a:pt x="1245870" y="3970318"/>
                </a:cubicBezTo>
                <a:cubicBezTo>
                  <a:pt x="1013299" y="4004701"/>
                  <a:pt x="821473" y="3923076"/>
                  <a:pt x="622935" y="3970318"/>
                </a:cubicBezTo>
                <a:cubicBezTo>
                  <a:pt x="424397" y="4017560"/>
                  <a:pt x="291524" y="3937162"/>
                  <a:pt x="0" y="3970318"/>
                </a:cubicBezTo>
                <a:cubicBezTo>
                  <a:pt x="-27495" y="3854397"/>
                  <a:pt x="4914" y="3680414"/>
                  <a:pt x="0" y="3403130"/>
                </a:cubicBezTo>
                <a:cubicBezTo>
                  <a:pt x="-4914" y="3125846"/>
                  <a:pt x="51432" y="3178894"/>
                  <a:pt x="0" y="2955051"/>
                </a:cubicBezTo>
                <a:cubicBezTo>
                  <a:pt x="-51432" y="2731208"/>
                  <a:pt x="24814" y="2666550"/>
                  <a:pt x="0" y="2506972"/>
                </a:cubicBezTo>
                <a:cubicBezTo>
                  <a:pt x="-24814" y="2347394"/>
                  <a:pt x="6010" y="2166421"/>
                  <a:pt x="0" y="1939784"/>
                </a:cubicBezTo>
                <a:cubicBezTo>
                  <a:pt x="-6010" y="1713147"/>
                  <a:pt x="5554" y="1591429"/>
                  <a:pt x="0" y="1293189"/>
                </a:cubicBezTo>
                <a:cubicBezTo>
                  <a:pt x="-5554" y="994949"/>
                  <a:pt x="55749" y="816644"/>
                  <a:pt x="0" y="686298"/>
                </a:cubicBezTo>
                <a:cubicBezTo>
                  <a:pt x="-55749" y="555952"/>
                  <a:pt x="50136" y="192377"/>
                  <a:pt x="0" y="0"/>
                </a:cubicBezTo>
                <a:close/>
              </a:path>
              <a:path w="5143500" h="3970318" stroke="0" extrusionOk="0">
                <a:moveTo>
                  <a:pt x="0" y="0"/>
                </a:moveTo>
                <a:cubicBezTo>
                  <a:pt x="167963" y="-52541"/>
                  <a:pt x="435656" y="11197"/>
                  <a:pt x="571500" y="0"/>
                </a:cubicBezTo>
                <a:cubicBezTo>
                  <a:pt x="707344" y="-11197"/>
                  <a:pt x="854960" y="36501"/>
                  <a:pt x="988695" y="0"/>
                </a:cubicBezTo>
                <a:cubicBezTo>
                  <a:pt x="1122430" y="-36501"/>
                  <a:pt x="1351257" y="332"/>
                  <a:pt x="1457325" y="0"/>
                </a:cubicBezTo>
                <a:cubicBezTo>
                  <a:pt x="1563393" y="-332"/>
                  <a:pt x="1838143" y="16646"/>
                  <a:pt x="2080260" y="0"/>
                </a:cubicBezTo>
                <a:cubicBezTo>
                  <a:pt x="2322377" y="-16646"/>
                  <a:pt x="2439219" y="56699"/>
                  <a:pt x="2600325" y="0"/>
                </a:cubicBezTo>
                <a:cubicBezTo>
                  <a:pt x="2761432" y="-56699"/>
                  <a:pt x="2955818" y="23806"/>
                  <a:pt x="3068955" y="0"/>
                </a:cubicBezTo>
                <a:cubicBezTo>
                  <a:pt x="3182092" y="-23806"/>
                  <a:pt x="3322720" y="28378"/>
                  <a:pt x="3537585" y="0"/>
                </a:cubicBezTo>
                <a:cubicBezTo>
                  <a:pt x="3752450" y="-28378"/>
                  <a:pt x="3929268" y="33872"/>
                  <a:pt x="4109085" y="0"/>
                </a:cubicBezTo>
                <a:cubicBezTo>
                  <a:pt x="4288902" y="-33872"/>
                  <a:pt x="4511711" y="21760"/>
                  <a:pt x="4629150" y="0"/>
                </a:cubicBezTo>
                <a:cubicBezTo>
                  <a:pt x="4746589" y="-21760"/>
                  <a:pt x="5009985" y="5165"/>
                  <a:pt x="5143500" y="0"/>
                </a:cubicBezTo>
                <a:cubicBezTo>
                  <a:pt x="5203201" y="179032"/>
                  <a:pt x="5095297" y="393475"/>
                  <a:pt x="5143500" y="567188"/>
                </a:cubicBezTo>
                <a:cubicBezTo>
                  <a:pt x="5191703" y="740901"/>
                  <a:pt x="5134196" y="871431"/>
                  <a:pt x="5143500" y="1094673"/>
                </a:cubicBezTo>
                <a:cubicBezTo>
                  <a:pt x="5152804" y="1317915"/>
                  <a:pt x="5130191" y="1502481"/>
                  <a:pt x="5143500" y="1701565"/>
                </a:cubicBezTo>
                <a:cubicBezTo>
                  <a:pt x="5156809" y="1900649"/>
                  <a:pt x="5070019" y="2027414"/>
                  <a:pt x="5143500" y="2348160"/>
                </a:cubicBezTo>
                <a:cubicBezTo>
                  <a:pt x="5216981" y="2668907"/>
                  <a:pt x="5133781" y="2798007"/>
                  <a:pt x="5143500" y="2994754"/>
                </a:cubicBezTo>
                <a:cubicBezTo>
                  <a:pt x="5153219" y="3191501"/>
                  <a:pt x="5136106" y="3696455"/>
                  <a:pt x="5143500" y="3970318"/>
                </a:cubicBezTo>
                <a:cubicBezTo>
                  <a:pt x="4912133" y="4014577"/>
                  <a:pt x="4731192" y="3930899"/>
                  <a:pt x="4623435" y="3970318"/>
                </a:cubicBezTo>
                <a:cubicBezTo>
                  <a:pt x="4515678" y="4009737"/>
                  <a:pt x="4281544" y="3962343"/>
                  <a:pt x="4154805" y="3970318"/>
                </a:cubicBezTo>
                <a:cubicBezTo>
                  <a:pt x="4028066" y="3978293"/>
                  <a:pt x="3856999" y="3915111"/>
                  <a:pt x="3686175" y="3970318"/>
                </a:cubicBezTo>
                <a:cubicBezTo>
                  <a:pt x="3515351" y="4025525"/>
                  <a:pt x="3393201" y="3908357"/>
                  <a:pt x="3166110" y="3970318"/>
                </a:cubicBezTo>
                <a:cubicBezTo>
                  <a:pt x="2939019" y="4032279"/>
                  <a:pt x="2803442" y="3956294"/>
                  <a:pt x="2543175" y="3970318"/>
                </a:cubicBezTo>
                <a:cubicBezTo>
                  <a:pt x="2282909" y="3984342"/>
                  <a:pt x="2019188" y="3902383"/>
                  <a:pt x="1868805" y="3970318"/>
                </a:cubicBezTo>
                <a:cubicBezTo>
                  <a:pt x="1718422" y="4038253"/>
                  <a:pt x="1495402" y="3944039"/>
                  <a:pt x="1400175" y="3970318"/>
                </a:cubicBezTo>
                <a:cubicBezTo>
                  <a:pt x="1304948" y="3996597"/>
                  <a:pt x="1080206" y="3949225"/>
                  <a:pt x="880110" y="3970318"/>
                </a:cubicBezTo>
                <a:cubicBezTo>
                  <a:pt x="680014" y="3991411"/>
                  <a:pt x="193681" y="3907318"/>
                  <a:pt x="0" y="3970318"/>
                </a:cubicBezTo>
                <a:cubicBezTo>
                  <a:pt x="-17595" y="3726166"/>
                  <a:pt x="10714" y="3565752"/>
                  <a:pt x="0" y="3442833"/>
                </a:cubicBezTo>
                <a:cubicBezTo>
                  <a:pt x="-10714" y="3319914"/>
                  <a:pt x="12603" y="3086585"/>
                  <a:pt x="0" y="2994754"/>
                </a:cubicBezTo>
                <a:cubicBezTo>
                  <a:pt x="-12603" y="2902923"/>
                  <a:pt x="9074" y="2622666"/>
                  <a:pt x="0" y="2348160"/>
                </a:cubicBezTo>
                <a:cubicBezTo>
                  <a:pt x="-9074" y="2073654"/>
                  <a:pt x="22816" y="1994841"/>
                  <a:pt x="0" y="1860378"/>
                </a:cubicBezTo>
                <a:cubicBezTo>
                  <a:pt x="-22816" y="1725915"/>
                  <a:pt x="39356" y="1580244"/>
                  <a:pt x="0" y="1372596"/>
                </a:cubicBezTo>
                <a:cubicBezTo>
                  <a:pt x="-39356" y="1164948"/>
                  <a:pt x="39333" y="1115817"/>
                  <a:pt x="0" y="884814"/>
                </a:cubicBezTo>
                <a:cubicBezTo>
                  <a:pt x="-39333" y="653811"/>
                  <a:pt x="22147" y="311152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456387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NAJVEĆA IZUMIRANJA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prije oko 250 </a:t>
            </a:r>
            <a:r>
              <a:rPr lang="hr-HR" b="1" dirty="0" err="1"/>
              <a:t>mil</a:t>
            </a:r>
            <a:r>
              <a:rPr lang="hr-HR" b="1" dirty="0"/>
              <a:t>. god</a:t>
            </a:r>
            <a:r>
              <a:rPr lang="hr-HR" dirty="0"/>
              <a:t>.-izumrla većina ondašnjih vrsta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mogući uzroci</a:t>
            </a:r>
            <a:r>
              <a:rPr lang="hr-HR" dirty="0"/>
              <a:t>: vulkanske erupcije, golema količina CO</a:t>
            </a:r>
            <a:r>
              <a:rPr lang="hr-HR" sz="1100" dirty="0"/>
              <a:t>2  </a:t>
            </a:r>
            <a:r>
              <a:rPr lang="hr-HR" dirty="0"/>
              <a:t>zakiselila je mora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prije oko 66 </a:t>
            </a:r>
            <a:r>
              <a:rPr lang="hr-HR" dirty="0" err="1"/>
              <a:t>mil.god</a:t>
            </a:r>
            <a:r>
              <a:rPr lang="hr-HR" dirty="0"/>
              <a:t>.-</a:t>
            </a:r>
            <a:r>
              <a:rPr lang="hr-HR" b="1" dirty="0"/>
              <a:t>izumiranje dinosaura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mogući uzrok: </a:t>
            </a:r>
            <a:r>
              <a:rPr lang="hr-HR" b="1" dirty="0"/>
              <a:t>udar asteroida</a:t>
            </a:r>
          </a:p>
          <a:p>
            <a:endParaRPr lang="hr-HR" dirty="0"/>
          </a:p>
          <a:p>
            <a:r>
              <a:rPr lang="hr-HR" b="1" dirty="0"/>
              <a:t>KARBON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dominacija golemih </a:t>
            </a:r>
            <a:r>
              <a:rPr lang="hr-HR" b="1" dirty="0" err="1"/>
              <a:t>papratnjača</a:t>
            </a:r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err="1"/>
              <a:t>konc</a:t>
            </a:r>
            <a:r>
              <a:rPr lang="hr-HR" dirty="0"/>
              <a:t>. CO</a:t>
            </a:r>
            <a:r>
              <a:rPr lang="hr-HR" sz="1100" dirty="0"/>
              <a:t>2  </a:t>
            </a:r>
            <a:r>
              <a:rPr lang="hr-HR" dirty="0"/>
              <a:t>puno veća nego danas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kad se potrošio CO</a:t>
            </a:r>
            <a:r>
              <a:rPr lang="hr-HR" sz="1100" dirty="0"/>
              <a:t>2 </a:t>
            </a:r>
            <a:r>
              <a:rPr lang="hr-HR" dirty="0"/>
              <a:t>iz atmosfere </a:t>
            </a:r>
            <a:r>
              <a:rPr lang="hr-HR" dirty="0" err="1"/>
              <a:t>papratnjače</a:t>
            </a:r>
            <a:r>
              <a:rPr lang="hr-HR" dirty="0"/>
              <a:t> su zakržljale</a:t>
            </a:r>
          </a:p>
        </p:txBody>
      </p:sp>
    </p:spTree>
    <p:extLst>
      <p:ext uri="{BB962C8B-B14F-4D97-AF65-F5344CB8AC3E}">
        <p14:creationId xmlns:p14="http://schemas.microsoft.com/office/powerpoint/2010/main" val="306214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D2474855-2C52-41FE-9645-623738022AA1}"/>
              </a:ext>
            </a:extLst>
          </p:cNvPr>
          <p:cNvSpPr txBox="1"/>
          <p:nvPr/>
        </p:nvSpPr>
        <p:spPr>
          <a:xfrm>
            <a:off x="3124200" y="652076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Velika izumiranja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70308D4-7B7A-488B-AB51-B7D77145BC83}"/>
              </a:ext>
            </a:extLst>
          </p:cNvPr>
          <p:cNvSpPr txBox="1"/>
          <p:nvPr/>
        </p:nvSpPr>
        <p:spPr>
          <a:xfrm>
            <a:off x="533400" y="1600200"/>
            <a:ext cx="44958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ŠESTO IZUMIRANJE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čovjekovo djelovanje </a:t>
            </a:r>
            <a:r>
              <a:rPr lang="hr-HR" dirty="0"/>
              <a:t>na okoliš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krčenje</a:t>
            </a:r>
            <a:r>
              <a:rPr lang="hr-HR" dirty="0"/>
              <a:t> šuma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zagađenje</a:t>
            </a:r>
            <a:r>
              <a:rPr lang="hr-HR" dirty="0"/>
              <a:t> vodotoka, mora, tla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velika količina </a:t>
            </a:r>
            <a:r>
              <a:rPr lang="hr-HR" b="1" dirty="0"/>
              <a:t>plastične mase </a:t>
            </a:r>
            <a:r>
              <a:rPr lang="hr-HR" dirty="0"/>
              <a:t>završava u prirodi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širenje gradova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gradnja autocesta</a:t>
            </a:r>
            <a:r>
              <a:rPr lang="hr-HR" dirty="0"/>
              <a:t>, tunela, velikih brana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r>
              <a:rPr lang="hr-HR" b="1" dirty="0"/>
              <a:t>POSLJEDICE: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ugrožavanje osjetljivih </a:t>
            </a:r>
            <a:r>
              <a:rPr lang="hr-HR" dirty="0"/>
              <a:t>vrsta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smanjenje bioraznolikosti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unos stranih invazivnih vrsta</a:t>
            </a:r>
            <a:r>
              <a:rPr lang="hr-HR" dirty="0"/>
              <a:t>-oduzimaju hranu i stanište autohtonim vrstama, mogući prijenosnici bolesti</a:t>
            </a:r>
          </a:p>
        </p:txBody>
      </p:sp>
      <p:pic>
        <p:nvPicPr>
          <p:cNvPr id="5" name="Slika 4" descr="Slika na kojoj se prikazuje reptil, kornjača&#10;&#10;Opis je automatski generiran">
            <a:extLst>
              <a:ext uri="{FF2B5EF4-FFF2-40B4-BE49-F238E27FC236}">
                <a16:creationId xmlns:a16="http://schemas.microsoft.com/office/drawing/2014/main" id="{605CC843-A2F9-4FE4-B3D6-15B456936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2" y="4038600"/>
            <a:ext cx="3886200" cy="237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 descr="Slika na kojoj se prikazuje voda, plivanje, morsko dno&#10;&#10;Opis je automatski generiran">
            <a:extLst>
              <a:ext uri="{FF2B5EF4-FFF2-40B4-BE49-F238E27FC236}">
                <a16:creationId xmlns:a16="http://schemas.microsoft.com/office/drawing/2014/main" id="{4302AB35-2A8F-4DA7-86A7-6D55C9E49E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355544"/>
            <a:ext cx="3886200" cy="259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23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na otvorenom, šuma&#10;&#10;Opis je automatski generiran">
            <a:extLst>
              <a:ext uri="{FF2B5EF4-FFF2-40B4-BE49-F238E27FC236}">
                <a16:creationId xmlns:a16="http://schemas.microsoft.com/office/drawing/2014/main" id="{96E96BBF-443A-458A-8B78-90984A85E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6132" b="1"/>
          <a:stretch/>
        </p:blipFill>
        <p:spPr>
          <a:xfrm>
            <a:off x="21" y="-11422"/>
            <a:ext cx="9143979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niOkvir 3">
            <a:extLst>
              <a:ext uri="{FF2B5EF4-FFF2-40B4-BE49-F238E27FC236}">
                <a16:creationId xmlns:a16="http://schemas.microsoft.com/office/drawing/2014/main" id="{39E176BE-3C80-4627-BB4F-F2F8F12C99CE}"/>
              </a:ext>
            </a:extLst>
          </p:cNvPr>
          <p:cNvSpPr txBox="1"/>
          <p:nvPr/>
        </p:nvSpPr>
        <p:spPr>
          <a:xfrm>
            <a:off x="228601" y="2133601"/>
            <a:ext cx="4038600" cy="390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IZUMIRANJE VRSTA</a:t>
            </a:r>
            <a:endParaRPr lang="hr-HR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r-HR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mastodonti</a:t>
            </a:r>
            <a:r>
              <a:rPr lang="en-US" dirty="0"/>
              <a:t>- </a:t>
            </a:r>
            <a:r>
              <a:rPr lang="en-US" dirty="0" err="1"/>
              <a:t>biljojedi</a:t>
            </a:r>
            <a:r>
              <a:rPr lang="en-US" dirty="0"/>
              <a:t> </a:t>
            </a:r>
            <a:r>
              <a:rPr lang="en-US" dirty="0" err="1"/>
              <a:t>S.Amerike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veliki</a:t>
            </a:r>
            <a:r>
              <a:rPr lang="en-US" b="1" dirty="0"/>
              <a:t> </a:t>
            </a:r>
            <a:r>
              <a:rPr lang="en-US" b="1" dirty="0" err="1"/>
              <a:t>tobolčari</a:t>
            </a:r>
            <a:r>
              <a:rPr lang="en-US" dirty="0"/>
              <a:t>- </a:t>
            </a:r>
            <a:r>
              <a:rPr lang="en-US" dirty="0" err="1"/>
              <a:t>Australija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nestaju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b="1" dirty="0" err="1"/>
              <a:t>žabe</a:t>
            </a: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ugroženi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 err="1"/>
              <a:t>sjeverni</a:t>
            </a:r>
            <a:r>
              <a:rPr lang="en-US" dirty="0"/>
              <a:t> </a:t>
            </a:r>
            <a:r>
              <a:rPr lang="en-US" dirty="0" err="1"/>
              <a:t>medvjed</a:t>
            </a:r>
            <a:r>
              <a:rPr lang="en-US" dirty="0"/>
              <a:t> ( </a:t>
            </a:r>
            <a:r>
              <a:rPr lang="en-US" dirty="0" err="1"/>
              <a:t>otapanje</a:t>
            </a:r>
            <a:r>
              <a:rPr lang="en-US" dirty="0"/>
              <a:t> </a:t>
            </a:r>
            <a:r>
              <a:rPr lang="en-US" dirty="0" err="1"/>
              <a:t>leda</a:t>
            </a:r>
            <a:r>
              <a:rPr lang="en-US" dirty="0"/>
              <a:t>), </a:t>
            </a:r>
            <a:r>
              <a:rPr lang="en-US" dirty="0" err="1"/>
              <a:t>afrički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biljojedi</a:t>
            </a:r>
            <a:r>
              <a:rPr lang="en-US" dirty="0"/>
              <a:t> (</a:t>
            </a:r>
            <a:r>
              <a:rPr lang="en-US" dirty="0" err="1"/>
              <a:t>bezobzirni</a:t>
            </a:r>
            <a:r>
              <a:rPr lang="en-US" dirty="0"/>
              <a:t> </a:t>
            </a:r>
            <a:r>
              <a:rPr lang="en-US" dirty="0" err="1"/>
              <a:t>lov</a:t>
            </a:r>
            <a:r>
              <a:rPr lang="en-US" dirty="0"/>
              <a:t>),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Amazonske</a:t>
            </a:r>
            <a:r>
              <a:rPr lang="en-US" dirty="0"/>
              <a:t> </a:t>
            </a:r>
            <a:r>
              <a:rPr lang="en-US" dirty="0" err="1"/>
              <a:t>prašume</a:t>
            </a:r>
            <a:r>
              <a:rPr lang="en-US" dirty="0"/>
              <a:t> ( </a:t>
            </a:r>
            <a:r>
              <a:rPr lang="en-US" dirty="0" err="1"/>
              <a:t>sječa</a:t>
            </a:r>
            <a:r>
              <a:rPr lang="en-US" dirty="0"/>
              <a:t>, </a:t>
            </a:r>
            <a:r>
              <a:rPr lang="en-US" dirty="0" err="1"/>
              <a:t>krčenje</a:t>
            </a:r>
            <a:r>
              <a:rPr lang="en-US" dirty="0"/>
              <a:t>, </a:t>
            </a:r>
            <a:r>
              <a:rPr lang="en-US" dirty="0" err="1"/>
              <a:t>požari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632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rava, na otvorenom, nebo, polje&#10;&#10;Opis je automatski generiran">
            <a:extLst>
              <a:ext uri="{FF2B5EF4-FFF2-40B4-BE49-F238E27FC236}">
                <a16:creationId xmlns:a16="http://schemas.microsoft.com/office/drawing/2014/main" id="{3547CA55-03ED-413B-9F55-3B617AE86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0292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9C10F51F-D494-4D6A-8A1D-A5E0D35E0D18}"/>
              </a:ext>
            </a:extLst>
          </p:cNvPr>
          <p:cNvSpPr txBox="1"/>
          <p:nvPr/>
        </p:nvSpPr>
        <p:spPr>
          <a:xfrm>
            <a:off x="1524000" y="1045398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Umjetna selekcija i biološka raznolikost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03C5F50-884B-40B3-B4DB-7D2704EE9C0A}"/>
              </a:ext>
            </a:extLst>
          </p:cNvPr>
          <p:cNvSpPr txBox="1"/>
          <p:nvPr/>
        </p:nvSpPr>
        <p:spPr>
          <a:xfrm>
            <a:off x="762000" y="1775816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smanjuje biološku raznolikost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upotreba </a:t>
            </a:r>
            <a:r>
              <a:rPr lang="hr-HR" b="1" dirty="0"/>
              <a:t>HERBICIDA, PESTICIDA- </a:t>
            </a:r>
            <a:r>
              <a:rPr lang="hr-HR" dirty="0"/>
              <a:t>ugrožava pčele, bumbare, leptire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SUVREMENE METODE </a:t>
            </a:r>
            <a:r>
              <a:rPr lang="hr-HR" dirty="0"/>
              <a:t>– genetički modificirani organizmi (GMO) – vrste/sorte s poželjnim obilježjima</a:t>
            </a:r>
          </a:p>
        </p:txBody>
      </p:sp>
    </p:spTree>
    <p:extLst>
      <p:ext uri="{BB962C8B-B14F-4D97-AF65-F5344CB8AC3E}">
        <p14:creationId xmlns:p14="http://schemas.microsoft.com/office/powerpoint/2010/main" val="189053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621CE28-37B6-4E21-AAB7-B276DA0706EE}"/>
              </a:ext>
            </a:extLst>
          </p:cNvPr>
          <p:cNvSpPr txBox="1"/>
          <p:nvPr/>
        </p:nvSpPr>
        <p:spPr>
          <a:xfrm>
            <a:off x="1447800" y="1219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Širenje bolesti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EF632B2-B717-467A-A012-0A8CB6C17A5C}"/>
              </a:ext>
            </a:extLst>
          </p:cNvPr>
          <p:cNvSpPr txBox="1"/>
          <p:nvPr/>
        </p:nvSpPr>
        <p:spPr>
          <a:xfrm>
            <a:off x="685799" y="2136338"/>
            <a:ext cx="38862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TIGRASTI KOMARCI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potječu iz suptropskih područja jugoistočne Azije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uzrok proširenja vrste: transport robom i ljudi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mogu prenesti uzročnike tropskih virusnih bolesti-virus </a:t>
            </a:r>
            <a:r>
              <a:rPr lang="hr-HR" dirty="0" err="1"/>
              <a:t>zika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6" name="Slika 5" descr="Slika na kojoj se prikazuje beskralješnjak, pauk, člankonožac, insekt&#10;&#10;Opis je automatski generiran">
            <a:extLst>
              <a:ext uri="{FF2B5EF4-FFF2-40B4-BE49-F238E27FC236}">
                <a16:creationId xmlns:a16="http://schemas.microsoft.com/office/drawing/2014/main" id="{7DAF64DD-57A3-4147-BE43-98CF699031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0" r="27965" b="-1"/>
          <a:stretch/>
        </p:blipFill>
        <p:spPr>
          <a:xfrm>
            <a:off x="4724401" y="381000"/>
            <a:ext cx="4419600" cy="6101728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172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ebo, na otvorenom, snijeg, planina&#10;&#10;Opis je automatski generiran">
            <a:extLst>
              <a:ext uri="{FF2B5EF4-FFF2-40B4-BE49-F238E27FC236}">
                <a16:creationId xmlns:a16="http://schemas.microsoft.com/office/drawing/2014/main" id="{2631C207-4F2E-4E3F-ADE2-FD13988F29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5" b="14426"/>
          <a:stretch/>
        </p:blipFill>
        <p:spPr>
          <a:xfrm>
            <a:off x="20" y="10"/>
            <a:ext cx="9143980" cy="446597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7036903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95E1B70-47B2-49B0-8658-16F4098F2B7F}"/>
              </a:ext>
            </a:extLst>
          </p:cNvPr>
          <p:cNvSpPr txBox="1"/>
          <p:nvPr/>
        </p:nvSpPr>
        <p:spPr>
          <a:xfrm>
            <a:off x="425196" y="4203278"/>
            <a:ext cx="6417894" cy="53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Utjecaj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promjena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okolišu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j-ea"/>
                <a:cs typeface="+mj-cs"/>
              </a:rPr>
              <a:t>opstanak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čovjeka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9200602-A929-4D76-931E-CB388CA3989D}"/>
              </a:ext>
            </a:extLst>
          </p:cNvPr>
          <p:cNvSpPr txBox="1"/>
          <p:nvPr/>
        </p:nvSpPr>
        <p:spPr>
          <a:xfrm>
            <a:off x="425196" y="4956314"/>
            <a:ext cx="8293608" cy="16730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onečišćenje</a:t>
            </a:r>
            <a:r>
              <a:rPr lang="en-US" b="1" dirty="0"/>
              <a:t> </a:t>
            </a:r>
            <a:r>
              <a:rPr lang="en-US" b="1" dirty="0" err="1"/>
              <a:t>površinskih</a:t>
            </a:r>
            <a:r>
              <a:rPr lang="en-US" b="1" dirty="0"/>
              <a:t> </a:t>
            </a:r>
            <a:r>
              <a:rPr lang="en-US" b="1" dirty="0" err="1"/>
              <a:t>voda</a:t>
            </a:r>
            <a:r>
              <a:rPr lang="en-US" b="1" dirty="0"/>
              <a:t>- </a:t>
            </a:r>
            <a:r>
              <a:rPr lang="en-US" dirty="0" err="1"/>
              <a:t>smanjena</a:t>
            </a:r>
            <a:r>
              <a:rPr lang="en-US" dirty="0"/>
              <a:t> </a:t>
            </a:r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pitke</a:t>
            </a:r>
            <a:r>
              <a:rPr lang="en-US" dirty="0"/>
              <a:t> </a:t>
            </a:r>
            <a:r>
              <a:rPr lang="en-US" dirty="0" err="1"/>
              <a:t>vode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globalno</a:t>
            </a:r>
            <a:r>
              <a:rPr lang="en-US" b="1" dirty="0"/>
              <a:t> </a:t>
            </a:r>
            <a:r>
              <a:rPr lang="en-US" b="1" dirty="0" err="1"/>
              <a:t>zatopljenje</a:t>
            </a:r>
            <a:r>
              <a:rPr lang="en-US" b="1" dirty="0"/>
              <a:t>- </a:t>
            </a:r>
            <a:r>
              <a:rPr lang="en-US" dirty="0" err="1"/>
              <a:t>otpanje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nestanak</a:t>
            </a:r>
            <a:r>
              <a:rPr lang="en-US" dirty="0"/>
              <a:t> </a:t>
            </a:r>
            <a:r>
              <a:rPr lang="en-US" dirty="0" err="1"/>
              <a:t>ledenjaka</a:t>
            </a:r>
            <a:r>
              <a:rPr lang="en-US" dirty="0"/>
              <a:t>, </a:t>
            </a:r>
            <a:r>
              <a:rPr lang="en-US" dirty="0" err="1"/>
              <a:t>podizanje</a:t>
            </a:r>
            <a:r>
              <a:rPr lang="en-US" dirty="0"/>
              <a:t> </a:t>
            </a:r>
            <a:r>
              <a:rPr lang="en-US" dirty="0" err="1"/>
              <a:t>razine</a:t>
            </a:r>
            <a:r>
              <a:rPr lang="en-US" dirty="0"/>
              <a:t> mora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tajfuna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uragana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požari</a:t>
            </a:r>
            <a:endParaRPr lang="en-US" dirty="0"/>
          </a:p>
          <a:p>
            <a:pPr marL="28575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r-HR" b="1" dirty="0"/>
              <a:t>POTREBNO JE </a:t>
            </a:r>
            <a:r>
              <a:rPr lang="en-US" b="1" dirty="0"/>
              <a:t>ŽIVJETI U SUGLASJU S PRIRODOM I ODRŽIVIM RAZVOJEM.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3684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F431800-A643-4063-9D8A-C90307FE5742}"/>
              </a:ext>
            </a:extLst>
          </p:cNvPr>
          <p:cNvSpPr txBox="1"/>
          <p:nvPr/>
        </p:nvSpPr>
        <p:spPr>
          <a:xfrm>
            <a:off x="457200" y="68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Zapiši!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F9FBACF-938A-4792-8D52-D8731F34C67C}"/>
              </a:ext>
            </a:extLst>
          </p:cNvPr>
          <p:cNvSpPr txBox="1"/>
          <p:nvPr/>
        </p:nvSpPr>
        <p:spPr>
          <a:xfrm>
            <a:off x="1905000" y="86261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Promjene u biološkoj raznolikosti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2B6ECF3-0E05-46C7-AE9A-46A5989210DB}"/>
              </a:ext>
            </a:extLst>
          </p:cNvPr>
          <p:cNvSpPr txBox="1"/>
          <p:nvPr/>
        </p:nvSpPr>
        <p:spPr>
          <a:xfrm>
            <a:off x="838200" y="1385830"/>
            <a:ext cx="660819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promjene u okolišu-djeluju na živi svijet</a:t>
            </a:r>
          </a:p>
          <a:p>
            <a:endParaRPr lang="hr-HR" b="1" dirty="0"/>
          </a:p>
          <a:p>
            <a:r>
              <a:rPr lang="hr-HR" b="1" dirty="0"/>
              <a:t>ŠESTO IZUMIRANJE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čovjekovo djelovanje na okoliš</a:t>
            </a:r>
          </a:p>
          <a:p>
            <a:endParaRPr lang="hr-HR" dirty="0"/>
          </a:p>
          <a:p>
            <a:r>
              <a:rPr lang="hr-HR" b="1" dirty="0"/>
              <a:t>UMJETNA SELEKCIJA- </a:t>
            </a:r>
            <a:r>
              <a:rPr lang="hr-HR" dirty="0"/>
              <a:t>smanjuje biološku raznolikost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upotreba HERBICIDA, PESTICIDA- ugrožava pčele, bumbare, leptire</a:t>
            </a:r>
          </a:p>
          <a:p>
            <a:r>
              <a:rPr lang="hr-HR" b="1" dirty="0"/>
              <a:t>SUVREMENE METODE </a:t>
            </a:r>
            <a:r>
              <a:rPr lang="hr-HR" dirty="0"/>
              <a:t>– genetički modificirani organizmi (GMO) – vrste/sorte s poželjnim obilježjima</a:t>
            </a:r>
          </a:p>
          <a:p>
            <a:endParaRPr lang="hr-HR" dirty="0"/>
          </a:p>
          <a:p>
            <a:r>
              <a:rPr lang="hr-HR" b="1" dirty="0"/>
              <a:t>POSLJEDICE: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ugrožavanje</a:t>
            </a:r>
            <a:r>
              <a:rPr lang="hr-HR" dirty="0"/>
              <a:t> osjetljivih vrsta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smanjenje bioraznolikosti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unos stranih invazivnih vrsta</a:t>
            </a:r>
            <a:r>
              <a:rPr lang="hr-HR" dirty="0"/>
              <a:t>-oduzimaju hranu i stanište autohtonim vrstama, mogući prijenosnici bolesti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Picture 2" descr="animated-writer-image-0028">
            <a:extLst>
              <a:ext uri="{FF2B5EF4-FFF2-40B4-BE49-F238E27FC236}">
                <a16:creationId xmlns:a16="http://schemas.microsoft.com/office/drawing/2014/main" id="{DEB3C44E-4B0B-436F-A47D-8F440973A7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390" y="1562640"/>
            <a:ext cx="1259276" cy="12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546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405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Martina Čiček</dc:creator>
  <cp:lastModifiedBy>Ana Kodžoman</cp:lastModifiedBy>
  <cp:revision>1</cp:revision>
  <dcterms:created xsi:type="dcterms:W3CDTF">2020-11-26T13:17:11Z</dcterms:created>
  <dcterms:modified xsi:type="dcterms:W3CDTF">2020-11-26T19:24:26Z</dcterms:modified>
</cp:coreProperties>
</file>